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83" r:id="rId4"/>
    <p:sldId id="281" r:id="rId5"/>
    <p:sldId id="301" r:id="rId6"/>
    <p:sldId id="280" r:id="rId7"/>
    <p:sldId id="318" r:id="rId8"/>
    <p:sldId id="284" r:id="rId9"/>
    <p:sldId id="285" r:id="rId10"/>
    <p:sldId id="305" r:id="rId11"/>
    <p:sldId id="288" r:id="rId12"/>
    <p:sldId id="306" r:id="rId13"/>
    <p:sldId id="289" r:id="rId14"/>
    <p:sldId id="286" r:id="rId15"/>
    <p:sldId id="287" r:id="rId16"/>
    <p:sldId id="292" r:id="rId17"/>
    <p:sldId id="293" r:id="rId18"/>
    <p:sldId id="294" r:id="rId19"/>
    <p:sldId id="307" r:id="rId20"/>
    <p:sldId id="296" r:id="rId21"/>
    <p:sldId id="308" r:id="rId22"/>
    <p:sldId id="309" r:id="rId23"/>
    <p:sldId id="298" r:id="rId24"/>
    <p:sldId id="310" r:id="rId25"/>
    <p:sldId id="263" r:id="rId26"/>
    <p:sldId id="311" r:id="rId27"/>
    <p:sldId id="299" r:id="rId28"/>
    <p:sldId id="312" r:id="rId29"/>
    <p:sldId id="300" r:id="rId30"/>
    <p:sldId id="313" r:id="rId31"/>
    <p:sldId id="258" r:id="rId32"/>
    <p:sldId id="268" r:id="rId33"/>
    <p:sldId id="267" r:id="rId34"/>
    <p:sldId id="269" r:id="rId35"/>
    <p:sldId id="316" r:id="rId36"/>
    <p:sldId id="314" r:id="rId37"/>
    <p:sldId id="272" r:id="rId38"/>
    <p:sldId id="273" r:id="rId39"/>
    <p:sldId id="315" r:id="rId40"/>
    <p:sldId id="274" r:id="rId41"/>
    <p:sldId id="275" r:id="rId42"/>
    <p:sldId id="276" r:id="rId43"/>
    <p:sldId id="317" r:id="rId44"/>
    <p:sldId id="278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33" autoAdjust="0"/>
    <p:restoredTop sz="94660"/>
  </p:normalViewPr>
  <p:slideViewPr>
    <p:cSldViewPr>
      <p:cViewPr varScale="1">
        <p:scale>
          <a:sx n="74" d="100"/>
          <a:sy n="74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F23A65-2E2A-42D6-BEE2-17C489BAC712}" type="datetimeFigureOut">
              <a:rPr lang="pt-BR" smtClean="0"/>
              <a:pPr/>
              <a:t>03/09/2008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C0B142-AAF7-42DC-8819-1EFBD6F4A0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23A65-2E2A-42D6-BEE2-17C489BAC712}" type="datetimeFigureOut">
              <a:rPr lang="pt-BR" smtClean="0"/>
              <a:pPr/>
              <a:t>03/09/2008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B142-AAF7-42DC-8819-1EFBD6F4A0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23A65-2E2A-42D6-BEE2-17C489BAC712}" type="datetimeFigureOut">
              <a:rPr lang="pt-BR" smtClean="0"/>
              <a:pPr/>
              <a:t>03/09/2008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B142-AAF7-42DC-8819-1EFBD6F4A0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23A65-2E2A-42D6-BEE2-17C489BAC712}" type="datetimeFigureOut">
              <a:rPr lang="pt-BR" smtClean="0"/>
              <a:pPr/>
              <a:t>03/09/2008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B142-AAF7-42DC-8819-1EFBD6F4A0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23A65-2E2A-42D6-BEE2-17C489BAC712}" type="datetimeFigureOut">
              <a:rPr lang="pt-BR" smtClean="0"/>
              <a:pPr/>
              <a:t>03/09/2008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B142-AAF7-42DC-8819-1EFBD6F4A0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23A65-2E2A-42D6-BEE2-17C489BAC712}" type="datetimeFigureOut">
              <a:rPr lang="pt-BR" smtClean="0"/>
              <a:pPr/>
              <a:t>03/09/2008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B142-AAF7-42DC-8819-1EFBD6F4A0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23A65-2E2A-42D6-BEE2-17C489BAC712}" type="datetimeFigureOut">
              <a:rPr lang="pt-BR" smtClean="0"/>
              <a:pPr/>
              <a:t>03/09/2008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B142-AAF7-42DC-8819-1EFBD6F4A0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23A65-2E2A-42D6-BEE2-17C489BAC712}" type="datetimeFigureOut">
              <a:rPr lang="pt-BR" smtClean="0"/>
              <a:pPr/>
              <a:t>03/09/2008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B142-AAF7-42DC-8819-1EFBD6F4A0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F23A65-2E2A-42D6-BEE2-17C489BAC712}" type="datetimeFigureOut">
              <a:rPr lang="pt-BR" smtClean="0"/>
              <a:pPr/>
              <a:t>03/09/2008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B142-AAF7-42DC-8819-1EFBD6F4A0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F23A65-2E2A-42D6-BEE2-17C489BAC712}" type="datetimeFigureOut">
              <a:rPr lang="pt-BR" smtClean="0"/>
              <a:pPr/>
              <a:t>03/09/2008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0B142-AAF7-42DC-8819-1EFBD6F4A0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F23A65-2E2A-42D6-BEE2-17C489BAC712}" type="datetimeFigureOut">
              <a:rPr lang="pt-BR" smtClean="0"/>
              <a:pPr/>
              <a:t>03/09/2008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C0B142-AAF7-42DC-8819-1EFBD6F4A0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F23A65-2E2A-42D6-BEE2-17C489BAC712}" type="datetimeFigureOut">
              <a:rPr lang="pt-BR" smtClean="0"/>
              <a:pPr/>
              <a:t>03/09/2008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C0B142-AAF7-42DC-8819-1EFBD6F4A0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SC00062.JPG"/>
          <p:cNvPicPr>
            <a:picLocks noChangeAspect="1"/>
          </p:cNvPicPr>
          <p:nvPr/>
        </p:nvPicPr>
        <p:blipFill>
          <a:blip r:embed="rId2" cstate="print">
            <a:lum bright="58000" contrast="-7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Jocerlano Santos de Sousa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R3 – Cirurgia cardiovascular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71472" y="1643050"/>
            <a:ext cx="82153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Dissecção de Aorta Tipo I e II</a:t>
            </a:r>
            <a:endParaRPr lang="pt-B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290" name="AutoShape 2" descr="http://www.sumus.com.br/imagem/clientes/incor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None/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Eco </a:t>
            </a:r>
            <a:r>
              <a:rPr lang="pt-BR" dirty="0" err="1" smtClean="0"/>
              <a:t>transesofágico</a:t>
            </a:r>
            <a:endParaRPr lang="pt-BR" dirty="0" smtClean="0"/>
          </a:p>
          <a:p>
            <a:pPr lvl="1">
              <a:buClr>
                <a:schemeClr val="bg1"/>
              </a:buClr>
            </a:pPr>
            <a:r>
              <a:rPr lang="pt-BR" dirty="0" smtClean="0"/>
              <a:t>Tipo A: S: 96-100%; E: 86-100%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Tipo B: S: 98-100%; E: 96-100%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Lâmina de dissecção</a:t>
            </a:r>
          </a:p>
          <a:p>
            <a:pPr lvl="1">
              <a:buClr>
                <a:schemeClr val="bg1"/>
              </a:buClr>
            </a:pPr>
            <a:r>
              <a:rPr lang="pt-BR" dirty="0" err="1" smtClean="0"/>
              <a:t>VAo</a:t>
            </a:r>
            <a:endParaRPr lang="pt-BR" dirty="0" smtClean="0"/>
          </a:p>
          <a:p>
            <a:pPr lvl="1">
              <a:buClr>
                <a:schemeClr val="bg1"/>
              </a:buClr>
            </a:pPr>
            <a:r>
              <a:rPr lang="pt-BR" dirty="0" smtClean="0"/>
              <a:t>Líquidos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Diagnóstico complementar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pt-BR" dirty="0" smtClean="0"/>
              <a:t>Eco </a:t>
            </a:r>
            <a:r>
              <a:rPr lang="pt-BR" dirty="0" err="1" smtClean="0"/>
              <a:t>transtorácico</a:t>
            </a:r>
            <a:endParaRPr lang="pt-BR" dirty="0" smtClean="0"/>
          </a:p>
          <a:p>
            <a:pPr lvl="1">
              <a:buClr>
                <a:schemeClr val="bg1"/>
              </a:buClr>
            </a:pPr>
            <a:r>
              <a:rPr lang="pt-BR" dirty="0" smtClean="0"/>
              <a:t>Difícil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Tomografia computadorizada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Delineação da dissecção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Disponibilidade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&lt; S que </a:t>
            </a:r>
            <a:r>
              <a:rPr lang="pt-BR" dirty="0" smtClean="0"/>
              <a:t>ETE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Diagnóstico complementar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  <p:pic>
        <p:nvPicPr>
          <p:cNvPr id="2052" name="Picture 4" descr="http://www.hsvp.com.br/cardtorac/imagens/caso04/image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3314"/>
            <a:ext cx="3286148" cy="280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pt-BR" dirty="0" smtClean="0"/>
              <a:t>RNM</a:t>
            </a:r>
            <a:endParaRPr lang="pt-BR" dirty="0" smtClean="0"/>
          </a:p>
          <a:p>
            <a:pPr lvl="1">
              <a:buClr>
                <a:schemeClr val="bg1"/>
              </a:buClr>
            </a:pPr>
            <a:r>
              <a:rPr lang="pt-BR" dirty="0" smtClean="0"/>
              <a:t>Não usa contraste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Mostra início da dissecção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Diagnóstico complementar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071810"/>
            <a:ext cx="3027178" cy="308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pt-BR" dirty="0" err="1" smtClean="0"/>
              <a:t>Aortografia</a:t>
            </a:r>
            <a:endParaRPr lang="pt-BR" dirty="0" smtClean="0"/>
          </a:p>
          <a:p>
            <a:pPr lvl="1">
              <a:buClr>
                <a:schemeClr val="bg1"/>
              </a:buClr>
            </a:pPr>
            <a:r>
              <a:rPr lang="pt-BR" dirty="0" smtClean="0"/>
              <a:t>Anatomia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Contraste</a:t>
            </a:r>
          </a:p>
          <a:p>
            <a:pPr lvl="1"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Angiografia coronariana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Dispensável</a:t>
            </a:r>
          </a:p>
          <a:p>
            <a:pPr lvl="1"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ECG + enzimas cardíacas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Infra SST: 25-39%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Diagnóstico complementar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pt-BR" dirty="0" smtClean="0"/>
              <a:t>Relação com tipo e extensão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Ao ascendente e arco: &gt; risco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Risco de </a:t>
            </a:r>
            <a:r>
              <a:rPr lang="pt-BR" dirty="0" err="1" smtClean="0"/>
              <a:t>redissecção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História natural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pt-BR" dirty="0" smtClean="0"/>
              <a:t>Controle de </a:t>
            </a:r>
            <a:r>
              <a:rPr lang="pt-BR" dirty="0" smtClean="0"/>
              <a:t>PA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Dissecção ascendente aguda e não-tratada: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3% morte súbita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27% morrem em 24h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70% morrem em 1 </a:t>
            </a:r>
            <a:r>
              <a:rPr lang="pt-BR" dirty="0" smtClean="0"/>
              <a:t>semana</a:t>
            </a:r>
          </a:p>
          <a:p>
            <a:pPr lvl="1"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Mortalidade operatória: 5</a:t>
            </a:r>
            <a:r>
              <a:rPr lang="pt-BR" dirty="0" smtClean="0"/>
              <a:t>%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Sobrevida em 5a: 55%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Tratamento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pt-BR" dirty="0" smtClean="0"/>
              <a:t>Intenção: prevenir morte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Excisão e reparo de áreas afetadas impedindo ruptura e, se possível, restauração do fluxo sanguíneo para vasos afetados pela dissecção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Paliativa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Técnica operatória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bg1"/>
              </a:buClr>
            </a:pPr>
            <a:r>
              <a:rPr lang="pt-BR" dirty="0" smtClean="0"/>
              <a:t>PAI: a. radial D e femoral oposta ao sítio de </a:t>
            </a:r>
            <a:r>
              <a:rPr lang="pt-BR" dirty="0" err="1" smtClean="0"/>
              <a:t>canulação</a:t>
            </a:r>
            <a:endParaRPr lang="pt-BR" dirty="0" smtClean="0"/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ETE ou </a:t>
            </a:r>
            <a:r>
              <a:rPr lang="pt-BR" dirty="0" err="1" smtClean="0"/>
              <a:t>doppler</a:t>
            </a:r>
            <a:r>
              <a:rPr lang="pt-BR" dirty="0" smtClean="0"/>
              <a:t> de carótidas: fluxo </a:t>
            </a:r>
            <a:r>
              <a:rPr lang="pt-BR" dirty="0" err="1" smtClean="0"/>
              <a:t>sanguineo</a:t>
            </a:r>
            <a:r>
              <a:rPr lang="pt-BR" dirty="0" smtClean="0"/>
              <a:t> no tronco </a:t>
            </a:r>
            <a:r>
              <a:rPr lang="pt-BR" dirty="0" err="1" smtClean="0"/>
              <a:t>braquiocefálico</a:t>
            </a:r>
            <a:r>
              <a:rPr lang="pt-BR" dirty="0" smtClean="0"/>
              <a:t> e </a:t>
            </a:r>
            <a:r>
              <a:rPr lang="pt-BR" dirty="0" err="1" smtClean="0"/>
              <a:t>aa.</a:t>
            </a:r>
            <a:r>
              <a:rPr lang="pt-BR" dirty="0" smtClean="0"/>
              <a:t> coronárias após estabelecimento do fluxo </a:t>
            </a:r>
            <a:r>
              <a:rPr lang="pt-BR" dirty="0" smtClean="0"/>
              <a:t>retrógrado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Exposição da a. femoral para </a:t>
            </a:r>
            <a:r>
              <a:rPr lang="pt-BR" dirty="0" smtClean="0"/>
              <a:t>CEC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err="1" smtClean="0"/>
              <a:t>Esternotomia</a:t>
            </a:r>
            <a:endParaRPr lang="pt-BR" dirty="0" smtClean="0"/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Dissecção confinada à Ao </a:t>
            </a:r>
            <a:r>
              <a:rPr lang="pt-BR" dirty="0" err="1" smtClean="0"/>
              <a:t>ascend</a:t>
            </a:r>
            <a:r>
              <a:rPr lang="pt-BR" dirty="0" smtClean="0"/>
              <a:t>. (</a:t>
            </a:r>
            <a:r>
              <a:rPr lang="pt-BR" dirty="0" err="1" smtClean="0"/>
              <a:t>DeBakey</a:t>
            </a:r>
            <a:r>
              <a:rPr lang="pt-BR" dirty="0" smtClean="0"/>
              <a:t> II) </a:t>
            </a:r>
            <a:r>
              <a:rPr lang="pt-BR" dirty="0" smtClean="0">
                <a:sym typeface="Wingdings" pitchFamily="2" charset="2"/>
              </a:rPr>
              <a:t>e parada circulatória total não é </a:t>
            </a:r>
            <a:r>
              <a:rPr lang="pt-BR" dirty="0" smtClean="0">
                <a:sym typeface="Wingdings" pitchFamily="2" charset="2"/>
              </a:rPr>
              <a:t>necessária  </a:t>
            </a:r>
            <a:r>
              <a:rPr lang="pt-BR" dirty="0" smtClean="0">
                <a:sym typeface="Wingdings" pitchFamily="2" charset="2"/>
              </a:rPr>
              <a:t>cânula no átrio D; Outras situações: cânulas nas vv. cavas superior e inferior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Técnica operatória – Tipo 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pt-BR" dirty="0" err="1" smtClean="0"/>
              <a:t>Heparinização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err="1" smtClean="0">
                <a:sym typeface="Wingdings" pitchFamily="2" charset="2"/>
              </a:rPr>
              <a:t>canulação</a:t>
            </a:r>
            <a:r>
              <a:rPr lang="pt-BR" dirty="0" smtClean="0">
                <a:sym typeface="Wingdings" pitchFamily="2" charset="2"/>
              </a:rPr>
              <a:t> da a. femoral e átrio D ou vv. </a:t>
            </a:r>
            <a:r>
              <a:rPr lang="pt-BR" dirty="0" smtClean="0">
                <a:sym typeface="Wingdings" pitchFamily="2" charset="2"/>
              </a:rPr>
              <a:t>c</a:t>
            </a:r>
            <a:r>
              <a:rPr lang="pt-BR" dirty="0" smtClean="0">
                <a:sym typeface="Wingdings" pitchFamily="2" charset="2"/>
              </a:rPr>
              <a:t>avas</a:t>
            </a:r>
          </a:p>
          <a:p>
            <a:pPr>
              <a:buClr>
                <a:schemeClr val="bg1"/>
              </a:buClr>
            </a:pPr>
            <a:endParaRPr lang="pt-BR" dirty="0" smtClean="0">
              <a:sym typeface="Wingdings" pitchFamily="2" charset="2"/>
            </a:endParaRPr>
          </a:p>
          <a:p>
            <a:pPr>
              <a:buClr>
                <a:schemeClr val="bg1"/>
              </a:buClr>
            </a:pPr>
            <a:r>
              <a:rPr lang="pt-BR" dirty="0" smtClean="0">
                <a:sym typeface="Wingdings" pitchFamily="2" charset="2"/>
              </a:rPr>
              <a:t>CEC (</a:t>
            </a:r>
            <a:r>
              <a:rPr lang="pt-BR" dirty="0" smtClean="0"/>
              <a:t>2,2 </a:t>
            </a:r>
            <a:r>
              <a:rPr lang="pt-BR" dirty="0" smtClean="0"/>
              <a:t>a 2,4 </a:t>
            </a:r>
            <a:r>
              <a:rPr lang="pt-BR" dirty="0" smtClean="0"/>
              <a:t>l/</a:t>
            </a:r>
            <a:r>
              <a:rPr lang="pt-BR" dirty="0" err="1" smtClean="0"/>
              <a:t>min</a:t>
            </a:r>
            <a:r>
              <a:rPr lang="pt-BR" dirty="0" smtClean="0"/>
              <a:t>/m2 ou 40 </a:t>
            </a:r>
            <a:r>
              <a:rPr lang="pt-BR" dirty="0" smtClean="0"/>
              <a:t>a 60 </a:t>
            </a:r>
            <a:r>
              <a:rPr lang="pt-BR" dirty="0" smtClean="0"/>
              <a:t>ml/Kg/</a:t>
            </a:r>
            <a:r>
              <a:rPr lang="pt-BR" dirty="0" err="1" smtClean="0"/>
              <a:t>min</a:t>
            </a:r>
            <a:r>
              <a:rPr lang="pt-BR" dirty="0" smtClean="0"/>
              <a:t>) </a:t>
            </a:r>
            <a:r>
              <a:rPr lang="pt-BR" dirty="0" smtClean="0">
                <a:sym typeface="Wingdings" pitchFamily="2" charset="2"/>
              </a:rPr>
              <a:t> Hipotermia</a:t>
            </a:r>
          </a:p>
          <a:p>
            <a:pPr>
              <a:buClr>
                <a:schemeClr val="bg1"/>
              </a:buClr>
            </a:pPr>
            <a:endParaRPr lang="pt-BR" dirty="0" smtClean="0">
              <a:sym typeface="Wingdings" pitchFamily="2" charset="2"/>
            </a:endParaRPr>
          </a:p>
          <a:p>
            <a:pPr>
              <a:buClr>
                <a:schemeClr val="bg1"/>
              </a:buClr>
            </a:pPr>
            <a:r>
              <a:rPr lang="pt-BR" dirty="0" smtClean="0">
                <a:sym typeface="Wingdings" pitchFamily="2" charset="2"/>
              </a:rPr>
              <a:t>S</a:t>
            </a:r>
            <a:r>
              <a:rPr lang="pt-BR" dirty="0" smtClean="0">
                <a:sym typeface="Wingdings" pitchFamily="2" charset="2"/>
              </a:rPr>
              <a:t>omente </a:t>
            </a:r>
            <a:r>
              <a:rPr lang="pt-BR" dirty="0" smtClean="0">
                <a:sym typeface="Wingdings" pitchFamily="2" charset="2"/>
              </a:rPr>
              <a:t>Ao </a:t>
            </a:r>
            <a:r>
              <a:rPr lang="pt-BR" dirty="0" err="1" smtClean="0">
                <a:sym typeface="Wingdings" pitchFamily="2" charset="2"/>
              </a:rPr>
              <a:t>ascend</a:t>
            </a:r>
            <a:r>
              <a:rPr lang="pt-BR" dirty="0" smtClean="0">
                <a:sym typeface="Wingdings" pitchFamily="2" charset="2"/>
              </a:rPr>
              <a:t>. </a:t>
            </a:r>
            <a:r>
              <a:rPr lang="pt-BR" dirty="0" smtClean="0">
                <a:sym typeface="Wingdings" pitchFamily="2" charset="2"/>
              </a:rPr>
              <a:t>e </a:t>
            </a:r>
            <a:r>
              <a:rPr lang="pt-BR" dirty="0" smtClean="0">
                <a:sym typeface="Wingdings" pitchFamily="2" charset="2"/>
              </a:rPr>
              <a:t>PCC não é necessária: 24-28º C; se parada total: &lt; 20º </a:t>
            </a:r>
            <a:r>
              <a:rPr lang="pt-BR" dirty="0" smtClean="0">
                <a:sym typeface="Wingdings" pitchFamily="2" charset="2"/>
              </a:rPr>
              <a:t>C</a:t>
            </a:r>
            <a:endParaRPr lang="pt-BR" dirty="0" smtClean="0">
              <a:sym typeface="Wingdings" pitchFamily="2" charset="2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Técnica operatória – Tipo 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pt-BR" dirty="0" smtClean="0">
                <a:sym typeface="Wingdings" pitchFamily="2" charset="2"/>
              </a:rPr>
              <a:t>Se </a:t>
            </a:r>
            <a:r>
              <a:rPr lang="pt-BR" dirty="0" err="1" smtClean="0">
                <a:sym typeface="Wingdings" pitchFamily="2" charset="2"/>
              </a:rPr>
              <a:t>IAo</a:t>
            </a:r>
            <a:r>
              <a:rPr lang="pt-BR" dirty="0" smtClean="0">
                <a:sym typeface="Wingdings" pitchFamily="2" charset="2"/>
              </a:rPr>
              <a:t>: cateter na v. pulmonar sup. D </a:t>
            </a:r>
            <a:r>
              <a:rPr lang="pt-BR" dirty="0" smtClean="0">
                <a:sym typeface="Wingdings" pitchFamily="2" charset="2"/>
              </a:rPr>
              <a:t>avançado </a:t>
            </a:r>
            <a:r>
              <a:rPr lang="pt-BR" dirty="0" smtClean="0">
                <a:sym typeface="Wingdings" pitchFamily="2" charset="2"/>
              </a:rPr>
              <a:t>para </a:t>
            </a:r>
            <a:r>
              <a:rPr lang="pt-BR" dirty="0" smtClean="0">
                <a:sym typeface="Wingdings" pitchFamily="2" charset="2"/>
              </a:rPr>
              <a:t>VE</a:t>
            </a:r>
          </a:p>
          <a:p>
            <a:pPr>
              <a:buClr>
                <a:schemeClr val="bg1"/>
              </a:buClr>
            </a:pPr>
            <a:endParaRPr lang="pt-BR" dirty="0" smtClean="0">
              <a:sym typeface="Wingdings" pitchFamily="2" charset="2"/>
            </a:endParaRPr>
          </a:p>
          <a:p>
            <a:pPr>
              <a:buClr>
                <a:schemeClr val="bg1"/>
              </a:buClr>
            </a:pPr>
            <a:r>
              <a:rPr lang="pt-BR" dirty="0" smtClean="0">
                <a:sym typeface="Wingdings" pitchFamily="2" charset="2"/>
              </a:rPr>
              <a:t>Sonda de </a:t>
            </a:r>
            <a:r>
              <a:rPr lang="pt-BR" dirty="0" err="1" smtClean="0">
                <a:sym typeface="Wingdings" pitchFamily="2" charset="2"/>
              </a:rPr>
              <a:t>retroplegia</a:t>
            </a:r>
            <a:r>
              <a:rPr lang="pt-BR" dirty="0" smtClean="0">
                <a:sym typeface="Wingdings" pitchFamily="2" charset="2"/>
              </a:rPr>
              <a:t> </a:t>
            </a:r>
            <a:r>
              <a:rPr lang="pt-BR" dirty="0" smtClean="0">
                <a:sym typeface="Wingdings" pitchFamily="2" charset="2"/>
              </a:rPr>
              <a:t>s/n</a:t>
            </a:r>
          </a:p>
          <a:p>
            <a:pPr>
              <a:buClr>
                <a:schemeClr val="bg1"/>
              </a:buClr>
            </a:pPr>
            <a:endParaRPr lang="pt-BR" dirty="0" smtClean="0">
              <a:sym typeface="Wingdings" pitchFamily="2" charset="2"/>
            </a:endParaRPr>
          </a:p>
          <a:p>
            <a:pPr>
              <a:buClr>
                <a:schemeClr val="bg1"/>
              </a:buClr>
            </a:pPr>
            <a:r>
              <a:rPr lang="pt-BR" dirty="0" smtClean="0">
                <a:sym typeface="Wingdings" pitchFamily="2" charset="2"/>
              </a:rPr>
              <a:t>Estudada limitação da </a:t>
            </a:r>
            <a:r>
              <a:rPr lang="pt-BR" dirty="0" smtClean="0">
                <a:sym typeface="Wingdings" pitchFamily="2" charset="2"/>
              </a:rPr>
              <a:t>dissecção  </a:t>
            </a:r>
            <a:r>
              <a:rPr lang="pt-BR" dirty="0" smtClean="0">
                <a:sym typeface="Wingdings" pitchFamily="2" charset="2"/>
              </a:rPr>
              <a:t>separação da Ao da </a:t>
            </a:r>
            <a:r>
              <a:rPr lang="pt-BR" dirty="0" smtClean="0">
                <a:sym typeface="Wingdings" pitchFamily="2" charset="2"/>
              </a:rPr>
              <a:t>pulmonar  </a:t>
            </a:r>
            <a:r>
              <a:rPr lang="pt-BR" dirty="0" err="1" smtClean="0">
                <a:sym typeface="Wingdings" pitchFamily="2" charset="2"/>
              </a:rPr>
              <a:t>pinçamento</a:t>
            </a:r>
            <a:r>
              <a:rPr lang="pt-BR" dirty="0" smtClean="0">
                <a:sym typeface="Wingdings" pitchFamily="2" charset="2"/>
              </a:rPr>
              <a:t> da </a:t>
            </a:r>
            <a:r>
              <a:rPr lang="pt-BR" dirty="0" smtClean="0">
                <a:sym typeface="Wingdings" pitchFamily="2" charset="2"/>
              </a:rPr>
              <a:t>aorta  </a:t>
            </a:r>
            <a:r>
              <a:rPr lang="pt-BR" dirty="0" smtClean="0">
                <a:sym typeface="Wingdings" pitchFamily="2" charset="2"/>
              </a:rPr>
              <a:t>incisão longitudinal na aorta. 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Técnica operatória – Tipo 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pt-BR" dirty="0" smtClean="0"/>
              <a:t>1819, </a:t>
            </a:r>
            <a:r>
              <a:rPr lang="pt-BR" dirty="0" err="1" smtClean="0"/>
              <a:t>Laewnec</a:t>
            </a:r>
            <a:r>
              <a:rPr lang="pt-BR" dirty="0" smtClean="0"/>
              <a:t>: termo “aneurisma dissecante”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1953, </a:t>
            </a:r>
            <a:r>
              <a:rPr lang="pt-BR" dirty="0" err="1" smtClean="0"/>
              <a:t>Johns</a:t>
            </a:r>
            <a:r>
              <a:rPr lang="pt-BR" dirty="0" smtClean="0"/>
              <a:t>: sutura da ruptura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1955, </a:t>
            </a:r>
            <a:r>
              <a:rPr lang="pt-BR" dirty="0" err="1" smtClean="0"/>
              <a:t>DeBakey</a:t>
            </a:r>
            <a:r>
              <a:rPr lang="pt-BR" dirty="0" smtClean="0"/>
              <a:t>: relato de caso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1962, Spencer e Blake: </a:t>
            </a:r>
            <a:r>
              <a:rPr lang="pt-BR" dirty="0" err="1" smtClean="0"/>
              <a:t>Tto</a:t>
            </a:r>
            <a:r>
              <a:rPr lang="pt-BR" dirty="0" smtClean="0"/>
              <a:t>. de dissecção de Ao ascendente crônica c/ regurgitação aórtica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Histórico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  <p:pic>
        <p:nvPicPr>
          <p:cNvPr id="38914" name="Picture 2" descr="http://upload.wikimedia.org/wikipedia/commons/4/41/Michael_DeBak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00826" y="1928802"/>
            <a:ext cx="1500198" cy="2370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pt-BR" dirty="0" smtClean="0"/>
              <a:t>Identificação do lúmen falso e verdadeiro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Remoção do coágulo da luz falsa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Incisão da lâmina de dissecção e reparo com pontos</a:t>
            </a:r>
          </a:p>
          <a:p>
            <a:pPr>
              <a:buClr>
                <a:schemeClr val="bg1"/>
              </a:buClr>
            </a:pPr>
            <a:r>
              <a:rPr lang="pt-BR" dirty="0" err="1" smtClean="0"/>
              <a:t>Cardioplegia</a:t>
            </a:r>
            <a:r>
              <a:rPr lang="pt-BR" dirty="0" smtClean="0"/>
              <a:t> nos </a:t>
            </a:r>
            <a:r>
              <a:rPr lang="pt-BR" dirty="0" err="1" smtClean="0"/>
              <a:t>óstios</a:t>
            </a:r>
            <a:r>
              <a:rPr lang="pt-BR" dirty="0" smtClean="0"/>
              <a:t> das coronárias (</a:t>
            </a:r>
            <a:r>
              <a:rPr lang="pt-BR" dirty="0" err="1" smtClean="0"/>
              <a:t>óstios</a:t>
            </a:r>
            <a:r>
              <a:rPr lang="pt-BR" dirty="0" smtClean="0"/>
              <a:t> comprometidos: </a:t>
            </a:r>
            <a:r>
              <a:rPr lang="pt-BR" dirty="0" err="1" smtClean="0"/>
              <a:t>retroplegia</a:t>
            </a:r>
            <a:r>
              <a:rPr lang="pt-BR" dirty="0" smtClean="0"/>
              <a:t>); a cada 15-20min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Secção da Ao há +/- 5mm acima das comissuras da </a:t>
            </a:r>
            <a:r>
              <a:rPr lang="pt-BR" dirty="0" err="1" smtClean="0"/>
              <a:t>VAo</a:t>
            </a:r>
            <a:r>
              <a:rPr lang="pt-BR" dirty="0" smtClean="0"/>
              <a:t>.</a:t>
            </a:r>
          </a:p>
          <a:p>
            <a:pPr>
              <a:buClr>
                <a:schemeClr val="bg1"/>
              </a:buClr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Técnica operatória – Tipo 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Técnica operatória – Tipo 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  <p:pic>
        <p:nvPicPr>
          <p:cNvPr id="6" name="Espaço Reservado para Conteúdo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3105153" cy="2518564"/>
          </a:xfrm>
          <a:prstGeom prst="rect">
            <a:avLst/>
          </a:prstGeom>
        </p:spPr>
      </p:pic>
      <p:pic>
        <p:nvPicPr>
          <p:cNvPr id="7" name="Imagem 6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071810"/>
            <a:ext cx="5500699" cy="2518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Técnica operatória – Tipo 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  <p:pic>
        <p:nvPicPr>
          <p:cNvPr id="8" name="Imagem 7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857364"/>
            <a:ext cx="68770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pt-BR" dirty="0" smtClean="0"/>
              <a:t>Manejo da raiz da aorta: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Se uma ou mais válvulas foram separadas da parede da aorta: fixação com </a:t>
            </a:r>
            <a:r>
              <a:rPr lang="pt-BR" dirty="0" err="1" smtClean="0"/>
              <a:t>pledgeted</a:t>
            </a:r>
            <a:endParaRPr lang="pt-BR" dirty="0" smtClean="0"/>
          </a:p>
          <a:p>
            <a:pPr lvl="1">
              <a:buClr>
                <a:schemeClr val="bg1"/>
              </a:buClr>
            </a:pPr>
            <a:r>
              <a:rPr lang="pt-BR" dirty="0" smtClean="0"/>
              <a:t>Exame das coronárias. Se separadas nos </a:t>
            </a:r>
            <a:r>
              <a:rPr lang="pt-BR" dirty="0" err="1" smtClean="0"/>
              <a:t>óstios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excisão e </a:t>
            </a:r>
            <a:r>
              <a:rPr lang="pt-BR" dirty="0" err="1" smtClean="0">
                <a:sym typeface="Wingdings" pitchFamily="2" charset="2"/>
              </a:rPr>
              <a:t>reimplante</a:t>
            </a:r>
            <a:r>
              <a:rPr lang="pt-BR" dirty="0" smtClean="0">
                <a:sym typeface="Wingdings" pitchFamily="2" charset="2"/>
              </a:rPr>
              <a:t> ou enxerto c/ safena.</a:t>
            </a:r>
          </a:p>
          <a:p>
            <a:pPr lvl="1">
              <a:buClr>
                <a:schemeClr val="bg1"/>
              </a:buClr>
            </a:pPr>
            <a:r>
              <a:rPr lang="pt-BR" dirty="0" smtClean="0">
                <a:sym typeface="Wingdings" pitchFamily="2" charset="2"/>
              </a:rPr>
              <a:t>Reparo de anormalidade estrutural ou doença da </a:t>
            </a:r>
            <a:r>
              <a:rPr lang="pt-BR" dirty="0" err="1" smtClean="0">
                <a:sym typeface="Wingdings" pitchFamily="2" charset="2"/>
              </a:rPr>
              <a:t>VAo</a:t>
            </a:r>
            <a:r>
              <a:rPr lang="pt-BR" dirty="0" smtClean="0">
                <a:sym typeface="Wingdings" pitchFamily="2" charset="2"/>
              </a:rPr>
              <a:t>: </a:t>
            </a:r>
            <a:r>
              <a:rPr lang="pt-BR" dirty="0" err="1" smtClean="0">
                <a:sym typeface="Wingdings" pitchFamily="2" charset="2"/>
              </a:rPr>
              <a:t>ressuspensão</a:t>
            </a:r>
            <a:r>
              <a:rPr lang="pt-BR" dirty="0" smtClean="0">
                <a:sym typeface="Wingdings" pitchFamily="2" charset="2"/>
              </a:rPr>
              <a:t> ou troca</a:t>
            </a:r>
          </a:p>
          <a:p>
            <a:pPr lvl="1">
              <a:buClr>
                <a:schemeClr val="bg1"/>
              </a:buClr>
            </a:pPr>
            <a:r>
              <a:rPr lang="pt-BR" dirty="0" smtClean="0">
                <a:sym typeface="Wingdings" pitchFamily="2" charset="2"/>
              </a:rPr>
              <a:t>Manejo de </a:t>
            </a:r>
            <a:r>
              <a:rPr lang="pt-BR" dirty="0" err="1" smtClean="0">
                <a:sym typeface="Wingdings" pitchFamily="2" charset="2"/>
              </a:rPr>
              <a:t>ectasia</a:t>
            </a:r>
            <a:r>
              <a:rPr lang="pt-BR" dirty="0" smtClean="0">
                <a:sym typeface="Wingdings" pitchFamily="2" charset="2"/>
              </a:rPr>
              <a:t> da raiz da aorta: reparo de valva + correção de Ao ascendente. Tubo </a:t>
            </a:r>
            <a:r>
              <a:rPr lang="pt-BR" dirty="0" err="1" smtClean="0">
                <a:sym typeface="Wingdings" pitchFamily="2" charset="2"/>
              </a:rPr>
              <a:t>valvado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Técnica operatória – Tipo 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Técnica operatória – Tipo 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  <p:pic>
        <p:nvPicPr>
          <p:cNvPr id="26626" name="Picture 2" descr="http://scielo.unam.mx/img/revistas/acm/v76s2/a15f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571744"/>
            <a:ext cx="2551340" cy="3571876"/>
          </a:xfrm>
          <a:prstGeom prst="rect">
            <a:avLst/>
          </a:prstGeom>
          <a:noFill/>
        </p:spPr>
      </p:pic>
      <p:pic>
        <p:nvPicPr>
          <p:cNvPr id="8" name="Imagem 7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428736"/>
            <a:ext cx="3143272" cy="2511138"/>
          </a:xfrm>
          <a:prstGeom prst="rect">
            <a:avLst/>
          </a:prstGeom>
        </p:spPr>
      </p:pic>
      <p:pic>
        <p:nvPicPr>
          <p:cNvPr id="9" name="Imagem 8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4286256"/>
            <a:ext cx="2912291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Técnica de </a:t>
            </a:r>
            <a:r>
              <a:rPr lang="pt-BR" dirty="0" err="1" smtClean="0"/>
              <a:t>Bentall</a:t>
            </a:r>
            <a:r>
              <a:rPr lang="pt-BR" dirty="0" smtClean="0"/>
              <a:t> e De Bono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pseudo-aneurismas tardios</a:t>
            </a:r>
          </a:p>
          <a:p>
            <a:pPr lvl="1"/>
            <a:r>
              <a:rPr lang="pt-BR" dirty="0" smtClean="0"/>
              <a:t>dificuldade </a:t>
            </a:r>
            <a:r>
              <a:rPr lang="pt-BR" dirty="0" smtClean="0"/>
              <a:t>do </a:t>
            </a:r>
            <a:r>
              <a:rPr lang="pt-BR" dirty="0" err="1" smtClean="0"/>
              <a:t>reimplante</a:t>
            </a:r>
            <a:r>
              <a:rPr lang="pt-BR" dirty="0" smtClean="0"/>
              <a:t> direto das artérias </a:t>
            </a:r>
            <a:r>
              <a:rPr lang="pt-BR" dirty="0" smtClean="0"/>
              <a:t>coronárias em alterações dos seios de </a:t>
            </a:r>
            <a:r>
              <a:rPr lang="pt-BR" dirty="0" err="1" smtClean="0"/>
              <a:t>Valsalva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Generalidades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www.meshalkin.ru/images/pages/117342482349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143248"/>
            <a:ext cx="3143272" cy="3294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Kouchoukos</a:t>
            </a:r>
            <a:r>
              <a:rPr lang="pt-BR" dirty="0" smtClean="0"/>
              <a:t>: </a:t>
            </a:r>
            <a:r>
              <a:rPr lang="pt-BR" dirty="0" err="1" smtClean="0"/>
              <a:t>óstios</a:t>
            </a:r>
            <a:r>
              <a:rPr lang="pt-BR" dirty="0" smtClean="0"/>
              <a:t> </a:t>
            </a:r>
            <a:r>
              <a:rPr lang="pt-BR" dirty="0" smtClean="0"/>
              <a:t>são </a:t>
            </a:r>
            <a:r>
              <a:rPr lang="pt-BR" dirty="0" err="1" smtClean="0"/>
              <a:t>excisados</a:t>
            </a:r>
            <a:r>
              <a:rPr lang="pt-BR" dirty="0" smtClean="0"/>
              <a:t> e implantados no tubo sob a forma de botões (</a:t>
            </a:r>
            <a:r>
              <a:rPr lang="pt-BR" dirty="0" err="1" smtClean="0"/>
              <a:t>button</a:t>
            </a:r>
            <a:r>
              <a:rPr lang="pt-BR" dirty="0" smtClean="0"/>
              <a:t> </a:t>
            </a:r>
            <a:r>
              <a:rPr lang="pt-BR" dirty="0" err="1" smtClean="0"/>
              <a:t>Bentall</a:t>
            </a:r>
            <a:r>
              <a:rPr lang="pt-BR" dirty="0" smtClean="0"/>
              <a:t>)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baixa mortalidade e menor probabilidade de eventos </a:t>
            </a:r>
            <a:r>
              <a:rPr lang="pt-BR" dirty="0" smtClean="0"/>
              <a:t>tardios</a:t>
            </a:r>
          </a:p>
          <a:p>
            <a:endParaRPr lang="pt-BR" dirty="0" smtClean="0"/>
          </a:p>
          <a:p>
            <a:r>
              <a:rPr lang="pt-BR" dirty="0" err="1" smtClean="0"/>
              <a:t>Cabrol</a:t>
            </a:r>
            <a:r>
              <a:rPr lang="pt-BR" dirty="0" smtClean="0"/>
              <a:t>:</a:t>
            </a:r>
            <a:r>
              <a:rPr lang="pt-BR" dirty="0" smtClean="0"/>
              <a:t> PTFE </a:t>
            </a:r>
            <a:r>
              <a:rPr lang="pt-BR" dirty="0" smtClean="0"/>
              <a:t>conectado à porção ascendente do tubo de </a:t>
            </a:r>
            <a:r>
              <a:rPr lang="pt-BR" dirty="0" err="1" smtClean="0"/>
              <a:t>Dacron</a:t>
            </a:r>
            <a:r>
              <a:rPr lang="pt-BR" dirty="0" smtClean="0"/>
              <a:t> e anastomosado aos </a:t>
            </a:r>
            <a:r>
              <a:rPr lang="pt-BR" dirty="0" err="1" smtClean="0"/>
              <a:t>óstios</a:t>
            </a:r>
            <a:r>
              <a:rPr lang="pt-BR" dirty="0" smtClean="0"/>
              <a:t> coronários, </a:t>
            </a:r>
            <a:r>
              <a:rPr lang="pt-BR" dirty="0" smtClean="0"/>
              <a:t>término-terminal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Generalidades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pt-BR" dirty="0" smtClean="0"/>
              <a:t>Se somente Ao ascendente proximal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err="1" smtClean="0">
                <a:sym typeface="Wingdings" pitchFamily="2" charset="2"/>
              </a:rPr>
              <a:t>clampeamento</a:t>
            </a:r>
            <a:r>
              <a:rPr lang="pt-BR" dirty="0" smtClean="0">
                <a:sym typeface="Wingdings" pitchFamily="2" charset="2"/>
              </a:rPr>
              <a:t> antes do arco</a:t>
            </a:r>
          </a:p>
          <a:p>
            <a:pPr>
              <a:buClr>
                <a:schemeClr val="bg1"/>
              </a:buClr>
            </a:pPr>
            <a:r>
              <a:rPr lang="pt-BR" dirty="0" smtClean="0">
                <a:sym typeface="Wingdings" pitchFamily="2" charset="2"/>
              </a:rPr>
              <a:t>Secção da Ao</a:t>
            </a:r>
          </a:p>
          <a:p>
            <a:pPr>
              <a:buClr>
                <a:schemeClr val="bg1"/>
              </a:buClr>
            </a:pPr>
            <a:r>
              <a:rPr lang="pt-BR" dirty="0" smtClean="0">
                <a:sym typeface="Wingdings" pitchFamily="2" charset="2"/>
              </a:rPr>
              <a:t>S</a:t>
            </a:r>
            <a:r>
              <a:rPr lang="pt-BR" dirty="0" smtClean="0">
                <a:sym typeface="Wingdings" pitchFamily="2" charset="2"/>
              </a:rPr>
              <a:t>utura na aorta (</a:t>
            </a:r>
            <a:r>
              <a:rPr lang="pt-BR" dirty="0" err="1" smtClean="0">
                <a:sym typeface="Wingdings" pitchFamily="2" charset="2"/>
              </a:rPr>
              <a:t>polipropilene</a:t>
            </a:r>
            <a:r>
              <a:rPr lang="pt-BR" dirty="0" smtClean="0">
                <a:sym typeface="Wingdings" pitchFamily="2" charset="2"/>
              </a:rPr>
              <a:t> 3-0 ou 4-0) proximal e distal c/ </a:t>
            </a:r>
            <a:r>
              <a:rPr lang="pt-BR" dirty="0" err="1" smtClean="0">
                <a:sym typeface="Wingdings" pitchFamily="2" charset="2"/>
              </a:rPr>
              <a:t>dacron</a:t>
            </a:r>
            <a:r>
              <a:rPr lang="pt-BR" dirty="0" smtClean="0">
                <a:sym typeface="Wingdings" pitchFamily="2" charset="2"/>
              </a:rPr>
              <a:t> ou </a:t>
            </a:r>
            <a:r>
              <a:rPr lang="pt-BR" dirty="0" err="1" smtClean="0">
                <a:sym typeface="Wingdings" pitchFamily="2" charset="2"/>
              </a:rPr>
              <a:t>Goretex</a:t>
            </a:r>
            <a:r>
              <a:rPr lang="pt-BR" dirty="0" smtClean="0">
                <a:sym typeface="Wingdings" pitchFamily="2" charset="2"/>
              </a:rPr>
              <a:t> c/ reforço com teflon ou pericárdio</a:t>
            </a:r>
          </a:p>
          <a:p>
            <a:pPr>
              <a:buClr>
                <a:schemeClr val="bg1"/>
              </a:buClr>
            </a:pPr>
            <a:r>
              <a:rPr lang="pt-BR" dirty="0" smtClean="0">
                <a:sym typeface="Wingdings" pitchFamily="2" charset="2"/>
              </a:rPr>
              <a:t>Próteses </a:t>
            </a:r>
            <a:r>
              <a:rPr lang="pt-BR" dirty="0" err="1" smtClean="0">
                <a:sym typeface="Wingdings" pitchFamily="2" charset="2"/>
              </a:rPr>
              <a:t>intraluminais</a:t>
            </a:r>
            <a:r>
              <a:rPr lang="pt-BR" dirty="0" smtClean="0">
                <a:sym typeface="Wingdings" pitchFamily="2" charset="2"/>
              </a:rPr>
              <a:t> (?)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Técnica operatória – Tipo </a:t>
            </a:r>
            <a:r>
              <a:rPr lang="pt-BR" dirty="0" smtClean="0">
                <a:solidFill>
                  <a:schemeClr val="bg1"/>
                </a:solidFill>
              </a:rPr>
              <a:t>A (II)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Técnica operatória – Tipo </a:t>
            </a:r>
            <a:r>
              <a:rPr lang="pt-BR" dirty="0" smtClean="0">
                <a:solidFill>
                  <a:schemeClr val="bg1"/>
                </a:solidFill>
              </a:rPr>
              <a:t>A (II)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  <p:pic>
        <p:nvPicPr>
          <p:cNvPr id="6" name="Espaço Reservado para Conteúdo 3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3" y="1714488"/>
            <a:ext cx="3368967" cy="2500330"/>
          </a:xfrm>
          <a:prstGeom prst="rect">
            <a:avLst/>
          </a:prstGeom>
        </p:spPr>
      </p:pic>
      <p:pic>
        <p:nvPicPr>
          <p:cNvPr id="7" name="Imagem 6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571876"/>
            <a:ext cx="4071966" cy="240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</a:pPr>
            <a:r>
              <a:rPr lang="pt-BR" dirty="0" smtClean="0"/>
              <a:t>Parada circulatória total c/ hipotermia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CEC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18-20º C; gelo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err="1" smtClean="0"/>
              <a:t>Clampeamento</a:t>
            </a:r>
            <a:r>
              <a:rPr lang="pt-BR" dirty="0" smtClean="0"/>
              <a:t> variável com o nível da dissecção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Exame da Ao ascendente, </a:t>
            </a:r>
            <a:r>
              <a:rPr lang="pt-BR" dirty="0" err="1" smtClean="0"/>
              <a:t>VAo</a:t>
            </a:r>
            <a:r>
              <a:rPr lang="pt-BR" dirty="0" smtClean="0"/>
              <a:t> e raiz da aorta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err="1" smtClean="0"/>
              <a:t>Cardioplegia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Técnica operatória – Tipo </a:t>
            </a:r>
            <a:r>
              <a:rPr lang="pt-BR" dirty="0" smtClean="0">
                <a:solidFill>
                  <a:schemeClr val="bg1"/>
                </a:solidFill>
              </a:rPr>
              <a:t>A (I)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</a:pPr>
            <a:r>
              <a:rPr lang="pt-BR" dirty="0" smtClean="0"/>
              <a:t>Conceito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Patogenia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C</a:t>
            </a:r>
            <a:r>
              <a:rPr lang="pt-BR" dirty="0" smtClean="0"/>
              <a:t>ircunferência ou não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Aguda X crônica</a:t>
            </a:r>
          </a:p>
          <a:p>
            <a:pPr>
              <a:buClr>
                <a:schemeClr val="bg1"/>
              </a:buClr>
              <a:buNone/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H &gt; M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5 – 7ª décadas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Introdução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571612"/>
            <a:ext cx="1748022" cy="442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Técnica operatória – Tipo </a:t>
            </a:r>
            <a:r>
              <a:rPr lang="pt-BR" dirty="0" smtClean="0">
                <a:solidFill>
                  <a:schemeClr val="bg1"/>
                </a:solidFill>
              </a:rPr>
              <a:t>A (I)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  <p:pic>
        <p:nvPicPr>
          <p:cNvPr id="6" name="Espaço Reservado para Conteúdo 3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357298"/>
            <a:ext cx="3034622" cy="2068228"/>
          </a:xfrm>
          <a:prstGeom prst="rect">
            <a:avLst/>
          </a:prstGeom>
        </p:spPr>
      </p:pic>
      <p:pic>
        <p:nvPicPr>
          <p:cNvPr id="7" name="Imagem 6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142984"/>
            <a:ext cx="4171954" cy="2588157"/>
          </a:xfrm>
          <a:prstGeom prst="rect">
            <a:avLst/>
          </a:prstGeom>
        </p:spPr>
      </p:pic>
      <p:pic>
        <p:nvPicPr>
          <p:cNvPr id="8" name="Imagem 7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4286256"/>
            <a:ext cx="3162296" cy="2000636"/>
          </a:xfrm>
          <a:prstGeom prst="rect">
            <a:avLst/>
          </a:prstGeom>
        </p:spPr>
      </p:pic>
      <p:pic>
        <p:nvPicPr>
          <p:cNvPr id="9" name="Imagem 8" descr="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4214818"/>
            <a:ext cx="2643206" cy="2154828"/>
          </a:xfrm>
          <a:prstGeom prst="rect">
            <a:avLst/>
          </a:prstGeom>
        </p:spPr>
      </p:pic>
      <p:pic>
        <p:nvPicPr>
          <p:cNvPr id="10" name="Imagem 9" descr="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4071942"/>
            <a:ext cx="2571768" cy="2015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pt-BR" dirty="0" smtClean="0"/>
              <a:t>Dissecções agudas: consenso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cirurgia </a:t>
            </a:r>
            <a:r>
              <a:rPr lang="pt-BR" dirty="0" smtClean="0"/>
              <a:t>imediata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err="1" smtClean="0"/>
              <a:t>Dçs</a:t>
            </a:r>
            <a:r>
              <a:rPr lang="pt-BR" dirty="0" smtClean="0"/>
              <a:t> </a:t>
            </a:r>
            <a:r>
              <a:rPr lang="pt-BR" dirty="0" smtClean="0"/>
              <a:t>degenerativas com dilatação assintomática da </a:t>
            </a:r>
            <a:r>
              <a:rPr lang="pt-BR" dirty="0" smtClean="0"/>
              <a:t>Ao</a:t>
            </a:r>
            <a:r>
              <a:rPr lang="pt-BR" dirty="0" smtClean="0"/>
              <a:t> ascendente, </a:t>
            </a:r>
            <a:r>
              <a:rPr lang="pt-BR" dirty="0" smtClean="0"/>
              <a:t>manejo da raiz da </a:t>
            </a:r>
            <a:r>
              <a:rPr lang="pt-BR" dirty="0" smtClean="0"/>
              <a:t>Ao </a:t>
            </a:r>
            <a:r>
              <a:rPr lang="pt-BR" dirty="0" smtClean="0"/>
              <a:t>e da </a:t>
            </a:r>
            <a:r>
              <a:rPr lang="pt-BR" dirty="0" err="1" smtClean="0"/>
              <a:t>VAo</a:t>
            </a:r>
            <a:r>
              <a:rPr lang="pt-BR" dirty="0" smtClean="0"/>
              <a:t> (?)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Generalidades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Escolha da técnica:</a:t>
            </a:r>
          </a:p>
          <a:p>
            <a:pPr lvl="1"/>
            <a:r>
              <a:rPr lang="pt-BR" dirty="0" smtClean="0"/>
              <a:t>1. Qual o diâmetro e o estado da raiz da aorta e dos seios de </a:t>
            </a:r>
            <a:r>
              <a:rPr lang="pt-BR" dirty="0" err="1" smtClean="0"/>
              <a:t>Valsalva</a:t>
            </a:r>
            <a:r>
              <a:rPr lang="pt-BR" dirty="0" smtClean="0"/>
              <a:t> no momento da intervenção e, se possível, previamente ao evento agudo ?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2</a:t>
            </a:r>
            <a:r>
              <a:rPr lang="pt-BR" dirty="0" smtClean="0"/>
              <a:t>. Quais as condições da valva aórtica ?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3</a:t>
            </a:r>
            <a:r>
              <a:rPr lang="pt-BR" dirty="0" smtClean="0"/>
              <a:t>. Há extensão ou mesmo presença de lesão da íntima no arco transverso?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Generalidades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Dissecção envolvendo o arco transverso:</a:t>
            </a:r>
          </a:p>
          <a:p>
            <a:pPr lvl="1"/>
            <a:r>
              <a:rPr lang="pt-BR" dirty="0" smtClean="0"/>
              <a:t>1. Quando incluir o arco no reparo cirúrgico ?</a:t>
            </a:r>
          </a:p>
          <a:p>
            <a:pPr lvl="1"/>
            <a:r>
              <a:rPr lang="pt-BR" dirty="0" smtClean="0"/>
              <a:t>2. De que forma e em que extensão reconstruí-lo?</a:t>
            </a:r>
          </a:p>
          <a:p>
            <a:pPr lvl="1"/>
            <a:r>
              <a:rPr lang="pt-BR" dirty="0" smtClean="0"/>
              <a:t>3. Qual o melhor método de proteção cerebral a ser empregado</a:t>
            </a:r>
            <a:r>
              <a:rPr lang="pt-BR" dirty="0" smtClean="0"/>
              <a:t>?</a:t>
            </a:r>
            <a:endParaRPr lang="pt-BR" dirty="0" smtClean="0"/>
          </a:p>
          <a:p>
            <a:pPr lvl="2">
              <a:buClr>
                <a:schemeClr val="bg1"/>
              </a:buClr>
            </a:pPr>
            <a:r>
              <a:rPr lang="pt-BR" dirty="0" smtClean="0"/>
              <a:t>parada cardiocirculatória hipotérmica</a:t>
            </a:r>
          </a:p>
          <a:p>
            <a:pPr lvl="2">
              <a:buClr>
                <a:schemeClr val="bg1"/>
              </a:buClr>
            </a:pPr>
            <a:r>
              <a:rPr lang="pt-BR" dirty="0" err="1" smtClean="0"/>
              <a:t>retroperfusão</a:t>
            </a:r>
            <a:r>
              <a:rPr lang="pt-BR" dirty="0" smtClean="0"/>
              <a:t> venosa</a:t>
            </a:r>
          </a:p>
          <a:p>
            <a:pPr lvl="2">
              <a:buClr>
                <a:schemeClr val="bg1"/>
              </a:buClr>
            </a:pPr>
            <a:r>
              <a:rPr lang="pt-BR" dirty="0" smtClean="0"/>
              <a:t>perfusão cerebral seletiva</a:t>
            </a:r>
          </a:p>
          <a:p>
            <a:pPr lvl="2">
              <a:buClr>
                <a:schemeClr val="bg1"/>
              </a:buClr>
            </a:pPr>
            <a:r>
              <a:rPr lang="pt-BR" dirty="0" smtClean="0"/>
              <a:t>perfusão anterógrada pelo eixo </a:t>
            </a:r>
            <a:r>
              <a:rPr lang="pt-BR" dirty="0" smtClean="0"/>
              <a:t>subclávio-axilar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Generalidades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</a:t>
            </a:r>
            <a:r>
              <a:rPr lang="pt-BR" dirty="0" smtClean="0"/>
              <a:t>aceração </a:t>
            </a:r>
            <a:r>
              <a:rPr lang="pt-BR" dirty="0" smtClean="0"/>
              <a:t>da íntima não se encontra dentro do arco: </a:t>
            </a:r>
            <a:r>
              <a:rPr lang="pt-BR" dirty="0" err="1" smtClean="0"/>
              <a:t>hemiarch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endParaRPr lang="pt-BR" dirty="0" smtClean="0"/>
          </a:p>
          <a:p>
            <a:pPr lvl="1"/>
            <a:r>
              <a:rPr lang="pt-BR" dirty="0" smtClean="0"/>
              <a:t>sem </a:t>
            </a:r>
            <a:r>
              <a:rPr lang="pt-BR" dirty="0" err="1" smtClean="0"/>
              <a:t>pinçamento</a:t>
            </a:r>
            <a:endParaRPr lang="pt-BR" dirty="0" smtClean="0"/>
          </a:p>
          <a:p>
            <a:pPr lvl="1"/>
            <a:r>
              <a:rPr lang="pt-BR" dirty="0" smtClean="0"/>
              <a:t>União dos </a:t>
            </a:r>
            <a:r>
              <a:rPr lang="pt-BR" dirty="0" smtClean="0"/>
              <a:t>folhetos da parede </a:t>
            </a:r>
            <a:r>
              <a:rPr lang="pt-BR" dirty="0" smtClean="0"/>
              <a:t>aórtica, </a:t>
            </a:r>
            <a:r>
              <a:rPr lang="pt-BR" dirty="0" err="1" smtClean="0"/>
              <a:t>anastomosando</a:t>
            </a:r>
            <a:r>
              <a:rPr lang="pt-BR" dirty="0" smtClean="0"/>
              <a:t> </a:t>
            </a:r>
            <a:r>
              <a:rPr lang="pt-BR" dirty="0" smtClean="0"/>
              <a:t>ao enxerto da aorta </a:t>
            </a:r>
            <a:r>
              <a:rPr lang="pt-BR" dirty="0" smtClean="0"/>
              <a:t>ascendente</a:t>
            </a:r>
          </a:p>
          <a:p>
            <a:pPr lvl="1"/>
            <a:r>
              <a:rPr lang="pt-BR" dirty="0" smtClean="0"/>
              <a:t>redirecionamento do </a:t>
            </a:r>
            <a:r>
              <a:rPr lang="pt-BR" dirty="0" smtClean="0"/>
              <a:t>fluxo à luz </a:t>
            </a:r>
            <a:r>
              <a:rPr lang="pt-BR" dirty="0" smtClean="0"/>
              <a:t>verdadeira</a:t>
            </a:r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Generalidades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Grande </a:t>
            </a:r>
            <a:r>
              <a:rPr lang="pt-BR" dirty="0" smtClean="0"/>
              <a:t>destruição intra-arco ou descontinuidade com a porção descendente da aorta </a:t>
            </a:r>
            <a:r>
              <a:rPr lang="pt-BR" dirty="0" smtClean="0"/>
              <a:t>torácica:”Tromba </a:t>
            </a:r>
            <a:r>
              <a:rPr lang="pt-BR" dirty="0" smtClean="0"/>
              <a:t>de </a:t>
            </a:r>
            <a:r>
              <a:rPr lang="pt-BR" dirty="0" smtClean="0"/>
              <a:t>elefante”</a:t>
            </a:r>
            <a:endParaRPr lang="pt-BR" dirty="0" smtClean="0"/>
          </a:p>
          <a:p>
            <a:pPr lvl="1"/>
            <a:r>
              <a:rPr lang="pt-BR" dirty="0" smtClean="0"/>
              <a:t>Extremidade livre do enxerto pode ser anastomosada diretamente à parede aórtica, ou estendida por meio de um tubo adicional futuramente</a:t>
            </a:r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Generalidades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Generalidades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5538" name="Picture 2" descr="C:\Users\Jocerlano\Desktop\Aula\Fotos\DSC00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4143372" cy="3107529"/>
          </a:xfrm>
          <a:prstGeom prst="rect">
            <a:avLst/>
          </a:prstGeom>
          <a:noFill/>
        </p:spPr>
      </p:pic>
      <p:pic>
        <p:nvPicPr>
          <p:cNvPr id="65539" name="Picture 3" descr="C:\Users\Jocerlano\Desktop\Aula\Fotos\DSC00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357298"/>
            <a:ext cx="2714612" cy="2035959"/>
          </a:xfrm>
          <a:prstGeom prst="rect">
            <a:avLst/>
          </a:prstGeom>
          <a:noFill/>
        </p:spPr>
      </p:pic>
      <p:pic>
        <p:nvPicPr>
          <p:cNvPr id="65540" name="Picture 4" descr="C:\Users\Jocerlano\Desktop\Aula\Fotos\DSC00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14752"/>
            <a:ext cx="3286116" cy="2464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Métodos para proteção cerebral em intervenções no arco transverso:</a:t>
            </a:r>
          </a:p>
          <a:p>
            <a:pPr lvl="1"/>
            <a:r>
              <a:rPr lang="pt-BR" dirty="0" smtClean="0"/>
              <a:t>PCC sob hipotermia profunda</a:t>
            </a:r>
          </a:p>
          <a:p>
            <a:pPr lvl="1"/>
            <a:r>
              <a:rPr lang="pt-BR" dirty="0" smtClean="0"/>
              <a:t>PCC hipotérmica com perfusão cerebral retrógrada</a:t>
            </a:r>
          </a:p>
          <a:p>
            <a:pPr lvl="1"/>
            <a:r>
              <a:rPr lang="pt-BR" dirty="0" smtClean="0"/>
              <a:t>PCC hipotérmica com perfusão cerebral anterógrada, pela a. carótida ou pelo eixo subclávio-axilar.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Generalidades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PCC </a:t>
            </a:r>
            <a:r>
              <a:rPr lang="pt-BR" dirty="0" smtClean="0"/>
              <a:t>hipotérmica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método preferencial de proteção cerebral </a:t>
            </a:r>
            <a:endParaRPr lang="pt-BR" dirty="0" smtClean="0"/>
          </a:p>
          <a:p>
            <a:pPr lvl="1"/>
            <a:r>
              <a:rPr lang="pt-BR" dirty="0" smtClean="0"/>
              <a:t>F</a:t>
            </a:r>
            <a:r>
              <a:rPr lang="pt-BR" dirty="0" smtClean="0"/>
              <a:t>acilitar </a:t>
            </a:r>
            <a:r>
              <a:rPr lang="pt-BR" dirty="0" smtClean="0"/>
              <a:t>a inspeção do arco quanto à presença de lesão </a:t>
            </a:r>
            <a:r>
              <a:rPr lang="pt-BR" dirty="0" err="1" smtClean="0"/>
              <a:t>intimal</a:t>
            </a:r>
            <a:endParaRPr lang="pt-BR" dirty="0" smtClean="0"/>
          </a:p>
          <a:p>
            <a:pPr lvl="1"/>
            <a:r>
              <a:rPr lang="pt-BR" dirty="0" smtClean="0"/>
              <a:t>Permitir </a:t>
            </a:r>
            <a:r>
              <a:rPr lang="pt-BR" dirty="0" smtClean="0"/>
              <a:t>a atuação em toda sua extensão, incluindo a porção proximal da aorta </a:t>
            </a:r>
            <a:r>
              <a:rPr lang="pt-BR" dirty="0" smtClean="0"/>
              <a:t>descendente</a:t>
            </a:r>
          </a:p>
          <a:p>
            <a:pPr lvl="1"/>
            <a:r>
              <a:rPr lang="pt-BR" dirty="0" smtClean="0"/>
              <a:t>Impedir </a:t>
            </a:r>
            <a:r>
              <a:rPr lang="pt-BR" dirty="0" smtClean="0"/>
              <a:t>que o </a:t>
            </a:r>
            <a:r>
              <a:rPr lang="pt-BR" dirty="0" err="1" smtClean="0"/>
              <a:t>pinçamento</a:t>
            </a:r>
            <a:r>
              <a:rPr lang="pt-BR" dirty="0" smtClean="0"/>
              <a:t> da aorta junto ao arco possa gerar sítios de dissecção junto à anastomose </a:t>
            </a:r>
            <a:r>
              <a:rPr lang="pt-BR" dirty="0" smtClean="0"/>
              <a:t>distal</a:t>
            </a:r>
            <a:endParaRPr lang="pt-BR" dirty="0" smtClean="0"/>
          </a:p>
          <a:p>
            <a:pPr lvl="1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Generalidades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PCC </a:t>
            </a:r>
            <a:r>
              <a:rPr lang="pt-BR" dirty="0" smtClean="0"/>
              <a:t>hipotérmica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método preferencial de proteção cerebral </a:t>
            </a:r>
            <a:endParaRPr lang="pt-BR" dirty="0" smtClean="0"/>
          </a:p>
          <a:p>
            <a:pPr lvl="1"/>
            <a:r>
              <a:rPr lang="pt-BR" dirty="0" smtClean="0"/>
              <a:t>Técnica</a:t>
            </a:r>
            <a:r>
              <a:rPr lang="pt-BR" dirty="0" smtClean="0"/>
              <a:t>: CEC pela </a:t>
            </a:r>
            <a:r>
              <a:rPr lang="pt-BR" dirty="0" err="1" smtClean="0"/>
              <a:t>canulação</a:t>
            </a:r>
            <a:r>
              <a:rPr lang="pt-BR" dirty="0" smtClean="0"/>
              <a:t> AD-femoral, resfriamento </a:t>
            </a:r>
            <a:r>
              <a:rPr lang="pt-BR" dirty="0" smtClean="0"/>
              <a:t>(</a:t>
            </a:r>
            <a:r>
              <a:rPr lang="pt-BR" dirty="0" smtClean="0"/>
              <a:t>18 </a:t>
            </a:r>
            <a:r>
              <a:rPr lang="pt-BR" dirty="0" smtClean="0"/>
              <a:t>a </a:t>
            </a:r>
            <a:r>
              <a:rPr lang="pt-BR" dirty="0" smtClean="0"/>
              <a:t>20º C); </a:t>
            </a:r>
            <a:r>
              <a:rPr lang="pt-BR" dirty="0" smtClean="0"/>
              <a:t>uso de bolsas de </a:t>
            </a:r>
            <a:r>
              <a:rPr lang="pt-BR" dirty="0" smtClean="0"/>
              <a:t>gelo;</a:t>
            </a:r>
            <a:endParaRPr lang="pt-BR" dirty="0" smtClean="0"/>
          </a:p>
          <a:p>
            <a:pPr lvl="1"/>
            <a:r>
              <a:rPr lang="pt-BR" dirty="0" smtClean="0"/>
              <a:t>R</a:t>
            </a:r>
            <a:r>
              <a:rPr lang="pt-BR" dirty="0" smtClean="0"/>
              <a:t>eaquecimento lento</a:t>
            </a:r>
            <a:r>
              <a:rPr lang="pt-BR" dirty="0" smtClean="0"/>
              <a:t> (</a:t>
            </a:r>
            <a:r>
              <a:rPr lang="pt-BR" dirty="0" smtClean="0"/>
              <a:t>1º C </a:t>
            </a:r>
            <a:r>
              <a:rPr lang="pt-BR" dirty="0" smtClean="0"/>
              <a:t>a cada 3 </a:t>
            </a:r>
            <a:r>
              <a:rPr lang="pt-BR" dirty="0" err="1" smtClean="0"/>
              <a:t>min</a:t>
            </a:r>
            <a:r>
              <a:rPr lang="pt-BR" dirty="0" smtClean="0"/>
              <a:t>), minimizar </a:t>
            </a:r>
            <a:r>
              <a:rPr lang="pt-BR" dirty="0" smtClean="0"/>
              <a:t>a hemólise e os efeitos deletérios sobre os fatores de coagulação.</a:t>
            </a:r>
          </a:p>
          <a:p>
            <a:pPr lvl="1"/>
            <a:r>
              <a:rPr lang="pt-BR" dirty="0" smtClean="0"/>
              <a:t>Período de PCC &lt; 45 </a:t>
            </a:r>
            <a:r>
              <a:rPr lang="pt-BR" dirty="0" err="1" smtClean="0"/>
              <a:t>min</a:t>
            </a:r>
            <a:r>
              <a:rPr lang="pt-BR" dirty="0" smtClean="0"/>
              <a:t> (AVE entre 3% e 12% </a:t>
            </a:r>
            <a:r>
              <a:rPr lang="pt-BR" dirty="0" smtClean="0"/>
              <a:t>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Generalidades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pt-BR" dirty="0" smtClean="0"/>
              <a:t>Idade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Degeneração média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HAS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Aterosclerose (lesão na íntima </a:t>
            </a:r>
            <a:r>
              <a:rPr lang="pt-BR" dirty="0" smtClean="0">
                <a:sym typeface="Wingdings" pitchFamily="2" charset="2"/>
              </a:rPr>
              <a:t> úlcera aterosclerótica  dissecção da média)</a:t>
            </a: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err="1" smtClean="0"/>
              <a:t>Iatrogenias</a:t>
            </a: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Trauma torácico fechado</a:t>
            </a:r>
          </a:p>
          <a:p>
            <a:pPr>
              <a:buClr>
                <a:schemeClr val="bg1"/>
              </a:buClr>
            </a:pPr>
            <a:r>
              <a:rPr lang="pt-BR" dirty="0" err="1" smtClean="0"/>
              <a:t>Sd</a:t>
            </a:r>
            <a:r>
              <a:rPr lang="pt-BR" dirty="0" smtClean="0"/>
              <a:t>. de </a:t>
            </a:r>
            <a:r>
              <a:rPr lang="pt-BR" dirty="0" err="1" smtClean="0"/>
              <a:t>Marfan</a:t>
            </a:r>
            <a:endParaRPr lang="pt-BR" dirty="0" smtClean="0"/>
          </a:p>
          <a:p>
            <a:pPr lvl="1">
              <a:buClr>
                <a:schemeClr val="bg1"/>
              </a:buClr>
            </a:pPr>
            <a:r>
              <a:rPr lang="pt-BR" dirty="0" smtClean="0"/>
              <a:t>Dissecção aguda: 20-40% dos </a:t>
            </a:r>
            <a:r>
              <a:rPr lang="pt-BR" dirty="0" err="1" smtClean="0"/>
              <a:t>pctes</a:t>
            </a:r>
            <a:r>
              <a:rPr lang="pt-BR" dirty="0" smtClean="0"/>
              <a:t>.</a:t>
            </a:r>
          </a:p>
          <a:p>
            <a:pPr lvl="2">
              <a:buClr>
                <a:schemeClr val="bg1"/>
              </a:buClr>
            </a:pPr>
            <a:r>
              <a:rPr lang="pt-BR" dirty="0" smtClean="0"/>
              <a:t>Ruptura; </a:t>
            </a:r>
            <a:r>
              <a:rPr lang="pt-BR" dirty="0" err="1" smtClean="0"/>
              <a:t>Iao</a:t>
            </a:r>
            <a:r>
              <a:rPr lang="pt-BR" dirty="0" smtClean="0"/>
              <a:t> crônica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Defeito na síntese de </a:t>
            </a:r>
            <a:r>
              <a:rPr lang="pt-BR" dirty="0" err="1" smtClean="0"/>
              <a:t>fibrilina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Etiologia/Morfologia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6866" name="Picture 2" descr="http://perfline.com/boletim/images/exemplo_marf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6370" y="3643314"/>
            <a:ext cx="1467530" cy="3152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err="1" smtClean="0"/>
              <a:t>Retroperfusão</a:t>
            </a:r>
            <a:r>
              <a:rPr lang="pt-BR" dirty="0" smtClean="0"/>
              <a:t> cerebral (RPC) pela veia cava superior durante a PCC (Ueda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Vantagens:</a:t>
            </a:r>
          </a:p>
          <a:p>
            <a:pPr lvl="2"/>
            <a:r>
              <a:rPr lang="pt-BR" dirty="0" smtClean="0"/>
              <a:t>Proporcionar um resfriamento cerebral sustentado</a:t>
            </a:r>
          </a:p>
          <a:p>
            <a:pPr lvl="2"/>
            <a:r>
              <a:rPr lang="pt-BR" dirty="0" smtClean="0"/>
              <a:t>Lavar metabólitos resultantes da isquemia</a:t>
            </a:r>
          </a:p>
          <a:p>
            <a:pPr lvl="2"/>
            <a:r>
              <a:rPr lang="pt-BR" dirty="0" smtClean="0"/>
              <a:t>Retirar o ar ou mesmo </a:t>
            </a:r>
            <a:r>
              <a:rPr lang="pt-BR" dirty="0" err="1" smtClean="0"/>
              <a:t>debris</a:t>
            </a:r>
            <a:r>
              <a:rPr lang="pt-BR" dirty="0" smtClean="0"/>
              <a:t> com potencial </a:t>
            </a:r>
            <a:r>
              <a:rPr lang="pt-BR" dirty="0" err="1" smtClean="0"/>
              <a:t>emboligênico</a:t>
            </a:r>
            <a:endParaRPr lang="pt-BR" dirty="0" smtClean="0"/>
          </a:p>
          <a:p>
            <a:pPr lvl="2"/>
            <a:r>
              <a:rPr lang="pt-BR" dirty="0" smtClean="0"/>
              <a:t>Permitir a infusão de substratos nutricionais durante a PCC </a:t>
            </a:r>
          </a:p>
          <a:p>
            <a:pPr lvl="1"/>
            <a:r>
              <a:rPr lang="pt-BR" dirty="0" smtClean="0"/>
              <a:t>Limitações</a:t>
            </a:r>
          </a:p>
          <a:p>
            <a:pPr lvl="2"/>
            <a:r>
              <a:rPr lang="pt-BR" dirty="0" smtClean="0"/>
              <a:t>Distribuição </a:t>
            </a:r>
            <a:r>
              <a:rPr lang="pt-BR" dirty="0" err="1" smtClean="0"/>
              <a:t>intracerebral</a:t>
            </a:r>
            <a:r>
              <a:rPr lang="pt-BR" dirty="0" smtClean="0"/>
              <a:t> não homogênea</a:t>
            </a:r>
          </a:p>
          <a:p>
            <a:pPr lvl="2"/>
            <a:r>
              <a:rPr lang="pt-BR" dirty="0" smtClean="0"/>
              <a:t>Presença de válvulas no sistema jugular</a:t>
            </a:r>
          </a:p>
          <a:p>
            <a:pPr lvl="2"/>
            <a:r>
              <a:rPr lang="pt-BR" dirty="0" smtClean="0"/>
              <a:t>Edema cerebral</a:t>
            </a:r>
          </a:p>
          <a:p>
            <a:pPr lvl="2"/>
            <a:r>
              <a:rPr lang="pt-BR" dirty="0" smtClean="0"/>
              <a:t>Fluxo cerebral insuficiente</a:t>
            </a:r>
          </a:p>
          <a:p>
            <a:pPr lvl="2"/>
            <a:r>
              <a:rPr lang="pt-BR" dirty="0" smtClean="0"/>
              <a:t>Sangramento no campo operatório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Generalidades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Perfusão anterógrada durante a PCC</a:t>
            </a:r>
          </a:p>
          <a:p>
            <a:pPr lvl="1"/>
            <a:r>
              <a:rPr lang="pt-BR" dirty="0" smtClean="0"/>
              <a:t>Infusão de sangue gelado pelas artérias supra-aórticas (</a:t>
            </a:r>
            <a:r>
              <a:rPr lang="pt-BR" dirty="0" err="1" smtClean="0"/>
              <a:t>cerebroplegia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Perfusão pela artéria axilar, com </a:t>
            </a:r>
            <a:r>
              <a:rPr lang="pt-BR" dirty="0" err="1" smtClean="0"/>
              <a:t>pinçamento</a:t>
            </a:r>
            <a:r>
              <a:rPr lang="pt-BR" dirty="0" smtClean="0"/>
              <a:t> do tronco </a:t>
            </a:r>
            <a:r>
              <a:rPr lang="pt-BR" dirty="0" err="1" smtClean="0"/>
              <a:t>braquiocefálico</a:t>
            </a:r>
            <a:r>
              <a:rPr lang="pt-BR" dirty="0" smtClean="0"/>
              <a:t>. </a:t>
            </a:r>
          </a:p>
          <a:p>
            <a:pPr lvl="1"/>
            <a:r>
              <a:rPr lang="pt-BR" dirty="0" smtClean="0"/>
              <a:t>Perfusão anterógrada X RPC e PCC hipotérmica, </a:t>
            </a:r>
          </a:p>
          <a:p>
            <a:pPr lvl="2"/>
            <a:r>
              <a:rPr lang="pt-BR" dirty="0" smtClean="0"/>
              <a:t>Sangramento nos sítios de </a:t>
            </a:r>
            <a:r>
              <a:rPr lang="pt-BR" dirty="0" err="1" smtClean="0"/>
              <a:t>canulação</a:t>
            </a:r>
            <a:endParaRPr lang="pt-BR" dirty="0" smtClean="0"/>
          </a:p>
          <a:p>
            <a:pPr lvl="2"/>
            <a:r>
              <a:rPr lang="pt-BR" dirty="0" smtClean="0"/>
              <a:t>Hemorragia </a:t>
            </a:r>
            <a:r>
              <a:rPr lang="pt-BR" dirty="0" err="1" smtClean="0"/>
              <a:t>intracerebral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Generalidades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Canulação</a:t>
            </a:r>
            <a:r>
              <a:rPr lang="pt-BR" dirty="0" smtClean="0"/>
              <a:t> da artéria axilar e manutenção do fluxo por uma das carótidas durante a PCC (</a:t>
            </a:r>
            <a:r>
              <a:rPr lang="pt-BR" dirty="0" err="1" smtClean="0"/>
              <a:t>Sabik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al.)</a:t>
            </a:r>
          </a:p>
          <a:p>
            <a:pPr lvl="1"/>
            <a:r>
              <a:rPr lang="pt-BR" dirty="0" smtClean="0"/>
              <a:t>Vantagens</a:t>
            </a:r>
          </a:p>
          <a:p>
            <a:pPr lvl="2"/>
            <a:r>
              <a:rPr lang="pt-BR" dirty="0" smtClean="0"/>
              <a:t>Evitar a manipulação da a. femoral</a:t>
            </a:r>
          </a:p>
          <a:p>
            <a:pPr lvl="2"/>
            <a:r>
              <a:rPr lang="pt-BR" dirty="0" smtClean="0"/>
              <a:t>Manter sempre o fluxo no sentido anterógrado pela luz verdadeira </a:t>
            </a:r>
            <a:r>
              <a:rPr lang="pt-BR" dirty="0" smtClean="0"/>
              <a:t>(tromba </a:t>
            </a:r>
            <a:r>
              <a:rPr lang="pt-BR" dirty="0" smtClean="0"/>
              <a:t>de elefante</a:t>
            </a:r>
            <a:r>
              <a:rPr lang="pt-BR" dirty="0" smtClean="0"/>
              <a:t>)</a:t>
            </a:r>
            <a:endParaRPr lang="pt-BR" dirty="0" smtClean="0"/>
          </a:p>
          <a:p>
            <a:pPr lvl="2"/>
            <a:r>
              <a:rPr lang="pt-BR" dirty="0" smtClean="0"/>
              <a:t>Não </a:t>
            </a:r>
            <a:r>
              <a:rPr lang="pt-BR" dirty="0" smtClean="0"/>
              <a:t>necessita </a:t>
            </a:r>
            <a:r>
              <a:rPr lang="pt-BR" dirty="0" smtClean="0"/>
              <a:t>de hipotermia </a:t>
            </a:r>
            <a:r>
              <a:rPr lang="pt-BR" dirty="0" smtClean="0"/>
              <a:t>profunda (&lt;complicações </a:t>
            </a:r>
            <a:r>
              <a:rPr lang="pt-BR" dirty="0" err="1" smtClean="0"/>
              <a:t>discrásicas</a:t>
            </a:r>
            <a:r>
              <a:rPr lang="pt-BR" dirty="0" smtClean="0"/>
              <a:t>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Generalidades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Canulação</a:t>
            </a:r>
            <a:r>
              <a:rPr lang="pt-BR" dirty="0" smtClean="0"/>
              <a:t> da artéria </a:t>
            </a:r>
            <a:r>
              <a:rPr lang="pt-BR" dirty="0" smtClean="0"/>
              <a:t>axilar</a:t>
            </a:r>
            <a:endParaRPr lang="pt-BR" dirty="0" smtClean="0"/>
          </a:p>
          <a:p>
            <a:pPr lvl="2"/>
            <a:r>
              <a:rPr lang="pt-BR" dirty="0" smtClean="0"/>
              <a:t>Técnica</a:t>
            </a:r>
            <a:r>
              <a:rPr lang="pt-BR" dirty="0" smtClean="0"/>
              <a:t>: </a:t>
            </a:r>
            <a:r>
              <a:rPr lang="pt-BR" dirty="0" smtClean="0"/>
              <a:t>a. </a:t>
            </a:r>
            <a:r>
              <a:rPr lang="pt-BR" dirty="0" smtClean="0"/>
              <a:t>axilar </a:t>
            </a:r>
            <a:r>
              <a:rPr lang="pt-BR" dirty="0" smtClean="0"/>
              <a:t>dissecada </a:t>
            </a:r>
            <a:r>
              <a:rPr lang="pt-BR" dirty="0" smtClean="0"/>
              <a:t>ao nível do sulco </a:t>
            </a:r>
            <a:r>
              <a:rPr lang="pt-BR" dirty="0" err="1" smtClean="0"/>
              <a:t>delto-peitoral</a:t>
            </a:r>
            <a:endParaRPr lang="pt-BR" dirty="0" smtClean="0"/>
          </a:p>
          <a:p>
            <a:pPr lvl="2"/>
            <a:r>
              <a:rPr lang="pt-BR" dirty="0" smtClean="0"/>
              <a:t>CEC </a:t>
            </a:r>
            <a:r>
              <a:rPr lang="pt-BR" dirty="0" smtClean="0"/>
              <a:t>mantida via artéria axilar-átrio </a:t>
            </a:r>
            <a:r>
              <a:rPr lang="pt-BR" dirty="0" smtClean="0"/>
              <a:t>D</a:t>
            </a:r>
          </a:p>
          <a:p>
            <a:pPr lvl="2"/>
            <a:r>
              <a:rPr lang="pt-BR" dirty="0" smtClean="0"/>
              <a:t>Temperatura </a:t>
            </a:r>
            <a:r>
              <a:rPr lang="pt-BR" dirty="0" smtClean="0"/>
              <a:t>aproximadamente </a:t>
            </a:r>
            <a:r>
              <a:rPr lang="pt-BR" dirty="0" smtClean="0"/>
              <a:t>24º C</a:t>
            </a:r>
          </a:p>
          <a:p>
            <a:pPr lvl="2"/>
            <a:r>
              <a:rPr lang="pt-BR" dirty="0" smtClean="0"/>
              <a:t>PCC</a:t>
            </a:r>
            <a:r>
              <a:rPr lang="pt-BR" dirty="0" smtClean="0"/>
              <a:t>, a artéria inominada é pinçada na sua origem, e o fluxo baixado para 150 a 300 ml/m2/</a:t>
            </a:r>
            <a:r>
              <a:rPr lang="pt-BR" dirty="0" err="1" smtClean="0"/>
              <a:t>min</a:t>
            </a:r>
            <a:r>
              <a:rPr lang="pt-BR" dirty="0" smtClean="0"/>
              <a:t>, para reconstrução do arco.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Generalidades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Conclusão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scielo.br/img/revistas/abc/v82s5/19537t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928802"/>
            <a:ext cx="9063610" cy="314327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bg1"/>
              </a:buClr>
            </a:pPr>
            <a:r>
              <a:rPr lang="pt-BR" dirty="0" err="1" smtClean="0"/>
              <a:t>Coarctação</a:t>
            </a:r>
            <a:r>
              <a:rPr lang="pt-BR" dirty="0" smtClean="0"/>
              <a:t> </a:t>
            </a:r>
            <a:r>
              <a:rPr lang="pt-BR" dirty="0" smtClean="0"/>
              <a:t>de </a:t>
            </a:r>
            <a:r>
              <a:rPr lang="pt-BR" dirty="0" smtClean="0"/>
              <a:t>aorta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Turner, </a:t>
            </a:r>
            <a:r>
              <a:rPr lang="pt-BR" dirty="0" err="1" smtClean="0"/>
              <a:t>Noonan</a:t>
            </a:r>
            <a:r>
              <a:rPr lang="pt-BR" dirty="0" smtClean="0"/>
              <a:t>, </a:t>
            </a:r>
            <a:r>
              <a:rPr lang="pt-BR" dirty="0" err="1" smtClean="0"/>
              <a:t>Ehlers</a:t>
            </a:r>
            <a:r>
              <a:rPr lang="pt-BR" dirty="0" smtClean="0"/>
              <a:t> – </a:t>
            </a:r>
            <a:r>
              <a:rPr lang="pt-BR" dirty="0" err="1" smtClean="0"/>
              <a:t>Danlos</a:t>
            </a:r>
            <a:endParaRPr lang="pt-BR" dirty="0" smtClean="0"/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err="1" smtClean="0"/>
              <a:t>Anuloectasia</a:t>
            </a:r>
            <a:r>
              <a:rPr lang="pt-BR" dirty="0" smtClean="0"/>
              <a:t> sem </a:t>
            </a:r>
            <a:r>
              <a:rPr lang="pt-BR" dirty="0" err="1" smtClean="0"/>
              <a:t>Marfan</a:t>
            </a:r>
            <a:endParaRPr lang="pt-BR" dirty="0" smtClean="0"/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err="1" smtClean="0"/>
              <a:t>VAo</a:t>
            </a:r>
            <a:r>
              <a:rPr lang="pt-BR" dirty="0" smtClean="0"/>
              <a:t> bicúspide (&gt;9x</a:t>
            </a:r>
            <a:r>
              <a:rPr lang="pt-BR" dirty="0" smtClean="0"/>
              <a:t>)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Dilatação da Ao ascendente + </a:t>
            </a:r>
            <a:r>
              <a:rPr lang="pt-BR" dirty="0" smtClean="0"/>
              <a:t>alterações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Hematoma </a:t>
            </a:r>
            <a:r>
              <a:rPr lang="pt-BR" dirty="0" smtClean="0"/>
              <a:t>intramural</a:t>
            </a:r>
          </a:p>
          <a:p>
            <a:pPr>
              <a:buClr>
                <a:schemeClr val="bg1"/>
              </a:buClr>
            </a:pP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Lesão da íntima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Etiologia/Morfologia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pt-BR" sz="2400" dirty="0" err="1" smtClean="0"/>
              <a:t>DeBakey</a:t>
            </a:r>
            <a:endParaRPr lang="pt-BR" sz="2400" dirty="0" smtClean="0"/>
          </a:p>
          <a:p>
            <a:pPr lvl="1">
              <a:buClr>
                <a:schemeClr val="bg1"/>
              </a:buClr>
            </a:pPr>
            <a:r>
              <a:rPr lang="pt-BR" sz="2400" dirty="0" smtClean="0"/>
              <a:t>I: Origina-se na Ao ascendente proximal e envolve arco e variáveis níveis de Ao descendente torácica e abdominal</a:t>
            </a:r>
          </a:p>
          <a:p>
            <a:pPr lvl="1">
              <a:buClr>
                <a:schemeClr val="bg1"/>
              </a:buClr>
            </a:pPr>
            <a:r>
              <a:rPr lang="pt-BR" sz="2400" dirty="0" smtClean="0"/>
              <a:t>II: Apenas Ao ascendente</a:t>
            </a:r>
          </a:p>
          <a:p>
            <a:pPr lvl="1">
              <a:buClr>
                <a:schemeClr val="bg1"/>
              </a:buClr>
            </a:pPr>
            <a:r>
              <a:rPr lang="pt-BR" sz="2400" dirty="0" smtClean="0"/>
              <a:t>III: </a:t>
            </a:r>
            <a:r>
              <a:rPr lang="pt-BR" sz="2400" dirty="0" err="1" smtClean="0"/>
              <a:t>Distalmente</a:t>
            </a:r>
            <a:r>
              <a:rPr lang="pt-BR" sz="2400" dirty="0" smtClean="0"/>
              <a:t> à a. subclávia E, confinada à Ao desc. Torácica (</a:t>
            </a:r>
            <a:r>
              <a:rPr lang="pt-BR" sz="2400" dirty="0" err="1" smtClean="0"/>
              <a:t>IIIa</a:t>
            </a:r>
            <a:r>
              <a:rPr lang="pt-BR" sz="2400" dirty="0" smtClean="0"/>
              <a:t>) ou para aorta abdominal (</a:t>
            </a:r>
            <a:r>
              <a:rPr lang="pt-BR" sz="2400" dirty="0" err="1" smtClean="0"/>
              <a:t>IIIb</a:t>
            </a:r>
            <a:r>
              <a:rPr lang="pt-BR" sz="2400" dirty="0" smtClean="0"/>
              <a:t>)</a:t>
            </a:r>
          </a:p>
          <a:p>
            <a:pPr>
              <a:buClr>
                <a:schemeClr val="bg1"/>
              </a:buClr>
            </a:pPr>
            <a:r>
              <a:rPr lang="pt-BR" sz="2400" dirty="0" err="1" smtClean="0"/>
              <a:t>Standford</a:t>
            </a:r>
            <a:endParaRPr lang="pt-BR" sz="2400" dirty="0" smtClean="0"/>
          </a:p>
          <a:p>
            <a:pPr lvl="1">
              <a:buClr>
                <a:schemeClr val="bg1"/>
              </a:buClr>
            </a:pPr>
            <a:r>
              <a:rPr lang="pt-BR" sz="2400" dirty="0" smtClean="0"/>
              <a:t>A: Ao ascendente envolvida, c/ ou s/ arco ou desc.</a:t>
            </a:r>
          </a:p>
          <a:p>
            <a:pPr lvl="1">
              <a:buClr>
                <a:schemeClr val="bg1"/>
              </a:buClr>
            </a:pPr>
            <a:r>
              <a:rPr lang="pt-BR" sz="2400" dirty="0" smtClean="0"/>
              <a:t>B: Somente Ao descendente</a:t>
            </a:r>
          </a:p>
          <a:p>
            <a:pPr>
              <a:buClr>
                <a:schemeClr val="bg1"/>
              </a:buClr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Classificação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>
              <a:buClr>
                <a:schemeClr val="bg1"/>
              </a:buClr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Classificação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3143272" cy="343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571612"/>
            <a:ext cx="4000528" cy="410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bg1"/>
              </a:buClr>
            </a:pPr>
            <a:r>
              <a:rPr lang="pt-BR" dirty="0" smtClean="0"/>
              <a:t>Morte súbita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Choque hipovolêmico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Dor (</a:t>
            </a:r>
            <a:r>
              <a:rPr lang="pt-BR" dirty="0" err="1" smtClean="0"/>
              <a:t>interescapular</a:t>
            </a:r>
            <a:r>
              <a:rPr lang="pt-BR" dirty="0" smtClean="0"/>
              <a:t>; irradiações)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Regurgitação aórtica aguda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Assimetria de pulsos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Paraplegia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AVC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Oclusão mesentérica aguda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Oclusão arterial de MMII</a:t>
            </a:r>
          </a:p>
          <a:p>
            <a:pPr>
              <a:buClr>
                <a:schemeClr val="bg1"/>
              </a:buClr>
            </a:pPr>
            <a:r>
              <a:rPr lang="pt-BR" dirty="0" err="1" smtClean="0"/>
              <a:t>Oligúria</a:t>
            </a:r>
            <a:r>
              <a:rPr lang="pt-BR" dirty="0" smtClean="0"/>
              <a:t> ou </a:t>
            </a:r>
            <a:r>
              <a:rPr lang="pt-BR" dirty="0" err="1" smtClean="0"/>
              <a:t>anúria</a:t>
            </a:r>
            <a:endParaRPr lang="pt-BR" dirty="0" smtClean="0"/>
          </a:p>
          <a:p>
            <a:pPr>
              <a:buClr>
                <a:schemeClr val="bg1"/>
              </a:buClr>
            </a:pPr>
            <a:r>
              <a:rPr lang="pt-BR" dirty="0" smtClean="0"/>
              <a:t>Alguns: assintomáticos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80 – 90%: &gt;60a + HAS</a:t>
            </a:r>
          </a:p>
          <a:p>
            <a:pPr>
              <a:buClr>
                <a:schemeClr val="bg1"/>
              </a:buClr>
            </a:pPr>
            <a:r>
              <a:rPr lang="pt-BR" dirty="0" smtClean="0"/>
              <a:t>Cocaína (HAS + </a:t>
            </a:r>
            <a:r>
              <a:rPr lang="pt-BR" dirty="0" err="1" smtClean="0"/>
              <a:t>vasoconstricção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Quadro clínico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pt-BR" dirty="0" smtClean="0"/>
              <a:t>Radiografia de tórax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Alargamento </a:t>
            </a:r>
            <a:r>
              <a:rPr lang="pt-BR" dirty="0" err="1" smtClean="0"/>
              <a:t>mediastinal</a:t>
            </a:r>
            <a:endParaRPr lang="pt-BR" dirty="0" smtClean="0"/>
          </a:p>
          <a:p>
            <a:pPr lvl="1">
              <a:buClr>
                <a:schemeClr val="bg1"/>
              </a:buClr>
            </a:pPr>
            <a:r>
              <a:rPr lang="pt-BR" dirty="0" err="1" smtClean="0"/>
              <a:t>Cardiomegalia</a:t>
            </a:r>
            <a:r>
              <a:rPr lang="pt-BR" dirty="0" smtClean="0"/>
              <a:t> (derrame)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Derrame pleural</a:t>
            </a:r>
          </a:p>
          <a:p>
            <a:pPr lvl="1">
              <a:buClr>
                <a:schemeClr val="bg1"/>
              </a:buClr>
            </a:pPr>
            <a:r>
              <a:rPr lang="pt-BR" dirty="0" smtClean="0"/>
              <a:t>Normal em 50</a:t>
            </a:r>
            <a:r>
              <a:rPr lang="pt-BR" dirty="0" smtClean="0"/>
              <a:t>%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Diagnóstico complementar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06" y="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Dissecção de Aorta Tipo I e 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inc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6505078"/>
            <a:ext cx="714348" cy="352922"/>
          </a:xfrm>
          <a:prstGeom prst="rect">
            <a:avLst/>
          </a:prstGeom>
        </p:spPr>
      </p:pic>
      <p:pic>
        <p:nvPicPr>
          <p:cNvPr id="34818" name="Picture 2" descr="http://perfline.com/tutorial/dissec-aorta/images/rxdiss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3214710" cy="345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1814</Words>
  <Application>Microsoft Office PowerPoint</Application>
  <PresentationFormat>Apresentação na tela (4:3)</PresentationFormat>
  <Paragraphs>314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Concurso</vt:lpstr>
      <vt:lpstr>Slide 1</vt:lpstr>
      <vt:lpstr>Histórico</vt:lpstr>
      <vt:lpstr>Introdução</vt:lpstr>
      <vt:lpstr>Etiologia/Morfologia</vt:lpstr>
      <vt:lpstr>Etiologia/Morfologia</vt:lpstr>
      <vt:lpstr>Classificação</vt:lpstr>
      <vt:lpstr>Classificação</vt:lpstr>
      <vt:lpstr>Quadro clínico</vt:lpstr>
      <vt:lpstr>Diagnóstico complementar</vt:lpstr>
      <vt:lpstr>Diagnóstico complementar</vt:lpstr>
      <vt:lpstr>Diagnóstico complementar</vt:lpstr>
      <vt:lpstr>Diagnóstico complementar</vt:lpstr>
      <vt:lpstr>Diagnóstico complementar</vt:lpstr>
      <vt:lpstr>História natural</vt:lpstr>
      <vt:lpstr>Tratamento</vt:lpstr>
      <vt:lpstr>Técnica operatória</vt:lpstr>
      <vt:lpstr>Técnica operatória – Tipo A</vt:lpstr>
      <vt:lpstr>Técnica operatória – Tipo A</vt:lpstr>
      <vt:lpstr>Técnica operatória – Tipo A</vt:lpstr>
      <vt:lpstr>Técnica operatória – Tipo A</vt:lpstr>
      <vt:lpstr>Técnica operatória – Tipo A</vt:lpstr>
      <vt:lpstr>Técnica operatória – Tipo A</vt:lpstr>
      <vt:lpstr>Técnica operatória – Tipo A</vt:lpstr>
      <vt:lpstr>Técnica operatória – Tipo A</vt:lpstr>
      <vt:lpstr>Generalidades</vt:lpstr>
      <vt:lpstr>Generalidades</vt:lpstr>
      <vt:lpstr>Técnica operatória – Tipo A (II)</vt:lpstr>
      <vt:lpstr>Técnica operatória – Tipo A (II)</vt:lpstr>
      <vt:lpstr>Técnica operatória – Tipo A (I)</vt:lpstr>
      <vt:lpstr>Técnica operatória – Tipo A (I)</vt:lpstr>
      <vt:lpstr>Generalidades</vt:lpstr>
      <vt:lpstr>Generalidades</vt:lpstr>
      <vt:lpstr>Generalidades</vt:lpstr>
      <vt:lpstr>Generalidades</vt:lpstr>
      <vt:lpstr>Generalidades</vt:lpstr>
      <vt:lpstr>Generalidades</vt:lpstr>
      <vt:lpstr>Generalidades</vt:lpstr>
      <vt:lpstr>Generalidades</vt:lpstr>
      <vt:lpstr>Generalidades</vt:lpstr>
      <vt:lpstr>Generalidades</vt:lpstr>
      <vt:lpstr>Generalidades</vt:lpstr>
      <vt:lpstr>Generalidades</vt:lpstr>
      <vt:lpstr>Generalidades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Jocerlano</dc:creator>
  <cp:lastModifiedBy>Jocerlano</cp:lastModifiedBy>
  <cp:revision>86</cp:revision>
  <dcterms:created xsi:type="dcterms:W3CDTF">2008-08-17T19:43:07Z</dcterms:created>
  <dcterms:modified xsi:type="dcterms:W3CDTF">2008-09-03T21:39:48Z</dcterms:modified>
</cp:coreProperties>
</file>